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7" r:id="rId20"/>
    <p:sldId id="280" r:id="rId21"/>
    <p:sldId id="281" r:id="rId22"/>
    <p:sldId id="282" r:id="rId23"/>
    <p:sldId id="305" r:id="rId24"/>
    <p:sldId id="306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2"/>
    <p:restoredTop sz="94655"/>
  </p:normalViewPr>
  <p:slideViewPr>
    <p:cSldViewPr snapToGrid="0" snapToObjects="1">
      <p:cViewPr varScale="1">
        <p:scale>
          <a:sx n="63" d="100"/>
          <a:sy n="63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714"/>
          <c:y val="0.0924855"/>
          <c:w val="0.849286"/>
          <c:h val="0.769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33.0</c:v>
                </c:pt>
                <c:pt idx="1">
                  <c:v>46.0</c:v>
                </c:pt>
                <c:pt idx="2">
                  <c:v>18.0</c:v>
                </c:pt>
                <c:pt idx="3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18517408"/>
        <c:axId val="-118515632"/>
      </c:barChart>
      <c:catAx>
        <c:axId val="-118517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5632"/>
        <c:crosses val="autoZero"/>
        <c:auto val="1"/>
        <c:lblAlgn val="ctr"/>
        <c:lblOffset val="100"/>
        <c:noMultiLvlLbl val="1"/>
      </c:catAx>
      <c:valAx>
        <c:axId val="-118515632"/>
        <c:scaling>
          <c:orientation val="minMax"/>
          <c:max val="80.0"/>
          <c:min val="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7408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72207"/>
          <c:y val="0.0927887"/>
          <c:w val="0.822793"/>
          <c:h val="0.76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0.0</c:v>
                </c:pt>
                <c:pt idx="1">
                  <c:v>71.0</c:v>
                </c:pt>
                <c:pt idx="2">
                  <c:v>29.0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4751904"/>
        <c:axId val="-34920288"/>
      </c:barChart>
      <c:catAx>
        <c:axId val="-34751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920288"/>
        <c:crosses val="autoZero"/>
        <c:auto val="1"/>
        <c:lblAlgn val="ctr"/>
        <c:lblOffset val="100"/>
        <c:noMultiLvlLbl val="1"/>
      </c:catAx>
      <c:valAx>
        <c:axId val="-34920288"/>
        <c:scaling>
          <c:orientation val="minMax"/>
          <c:max val="8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751904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Image"/>
          <p:cNvSpPr>
            <a:spLocks noGrp="1"/>
          </p:cNvSpPr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arxiv.org/pdf/1212.4799.pdf" TargetMode="External"/><Relationship Id="rId5" Type="http://schemas.openxmlformats.org/officeDocument/2006/relationships/hyperlink" Target="https://arxiv.org/pdf/1604.00289.pdf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http://onlinelibrary.wiley.com/doi/10.1111/cogs.12062/abstract" TargetMode="External"/><Relationship Id="rId8" Type="http://schemas.openxmlformats.org/officeDocument/2006/relationships/hyperlink" Target="http://www.nature.com/nature/journal/v521/n7553/full/nature14541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anford.edu/~ngoodman/papers/churchUAI08_rev2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ebppl.org/" TargetMode="External"/><Relationship Id="rId4" Type="http://schemas.openxmlformats.org/officeDocument/2006/relationships/hyperlink" Target="http://dippl.org/" TargetMode="External"/><Relationship Id="rId5" Type="http://schemas.openxmlformats.org/officeDocument/2006/relationships/hyperlink" Target="https://github.com/probmods/webppl" TargetMode="External"/><Relationship Id="rId6" Type="http://schemas.openxmlformats.org/officeDocument/2006/relationships/hyperlink" Target="http://webppl.readthedocs.io/en/master/" TargetMode="External"/><Relationship Id="rId7" Type="http://schemas.openxmlformats.org/officeDocument/2006/relationships/hyperlink" Target="http://agentmodels.org/" TargetMode="External"/><Relationship Id="rId8" Type="http://schemas.openxmlformats.org/officeDocument/2006/relationships/hyperlink" Target="http://probabilistic-programming.org/wiki/Hom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robmods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>
            <a:spLocks noGrp="1"/>
          </p:cNvSpPr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r>
              <a:t>Tutorial</a:t>
            </a:r>
          </a:p>
        </p:txBody>
      </p:sp>
      <p:sp>
        <p:nvSpPr>
          <p:cNvPr id="97" name="Tobias Gerstenberg"/>
          <p:cNvSpPr/>
          <p:nvPr/>
        </p:nvSpPr>
        <p:spPr>
          <a:xfrm>
            <a:off x="1790752" y="8774596"/>
            <a:ext cx="26161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rPr lang="en-US" dirty="0" smtClean="0"/>
              <a:t>Kelsey Allen</a:t>
            </a:r>
            <a:endParaRPr dirty="0"/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/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August 15, 2018</a:t>
            </a:r>
            <a:endParaRPr dirty="0"/>
          </a:p>
        </p:txBody>
      </p:sp>
      <p:sp>
        <p:nvSpPr>
          <p:cNvPr id="104" name="Kevin Smith"/>
          <p:cNvSpPr/>
          <p:nvPr/>
        </p:nvSpPr>
        <p:spPr>
          <a:xfrm>
            <a:off x="1835099" y="7951635"/>
            <a:ext cx="25274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Kevin Smith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3" cy="7241314"/>
            <a:chOff x="0" y="0"/>
            <a:chExt cx="6373802" cy="7241312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Tom"/>
            <p:cNvSpPr/>
            <p:nvPr/>
          </p:nvSpPr>
          <p:spPr>
            <a:xfrm>
              <a:off x="1398741" y="1854027"/>
              <a:ext cx="94504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Tom</a:t>
              </a:r>
            </a:p>
          </p:txBody>
        </p:sp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4" animBg="1" advAuto="0"/>
      <p:bldP spid="182" grpId="2" animBg="1" advAuto="0"/>
      <p:bldP spid="183" grpId="6" animBg="1" advAuto="0"/>
      <p:bldP spid="184" grpId="5" animBg="1" advAuto="0"/>
      <p:bldP spid="185" grpId="3" animBg="1" advAuto="0"/>
      <p:bldP spid="186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t="71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655694"/>
            <a:ext cx="12865558" cy="182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Goodman (2012) Ping Pong in Church: Productive use of concepts in human probabilistic inference.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Tenenbaum (2017) Intuitive Theories.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rPr dirty="0"/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thinking? </a:t>
            </a:r>
          </a:p>
          <a:p>
            <a:pPr lvl="1"/>
            <a:r>
              <a:rPr dirty="0"/>
              <a:t>What kind of a program?</a:t>
            </a:r>
          </a:p>
          <a:p>
            <a:pPr lvl="1"/>
            <a:r>
              <a:rPr dirty="0"/>
              <a:t>Probabilistic language of thought hypothesis</a:t>
            </a:r>
          </a:p>
          <a:p>
            <a:pPr lvl="2">
              <a:buChar char="-"/>
            </a:pPr>
            <a:r>
              <a:rPr dirty="0"/>
              <a:t>Compositionality</a:t>
            </a:r>
          </a:p>
          <a:p>
            <a:pPr lvl="2">
              <a:buChar char="-"/>
            </a:pPr>
            <a:r>
              <a:rPr dirty="0" smtClean="0"/>
              <a:t>Productivity</a:t>
            </a:r>
            <a:endParaRPr lang="en-US" dirty="0" smtClean="0"/>
          </a:p>
          <a:p>
            <a:pPr lvl="2">
              <a:buChar char="-"/>
            </a:pPr>
            <a:r>
              <a:rPr lang="en-US" dirty="0" smtClean="0"/>
              <a:t>Inference</a:t>
            </a:r>
            <a:endParaRPr dirty="0"/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rPr dirty="0"/>
              <a:t>Do it yourself!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WebPPL basics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Building generative models 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Doing inference</a:t>
            </a:r>
          </a:p>
          <a:p>
            <a:pPr marL="493888" indent="-493888"/>
            <a:r>
              <a:rPr dirty="0"/>
              <a:t>Questions, Resources, some cool examples</a:t>
            </a:r>
          </a:p>
        </p:txBody>
      </p:sp>
      <p:sp>
        <p:nvSpPr>
          <p:cNvPr id="21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6" grpId="2" animBg="1" advAuto="0"/>
      <p:bldP spid="229" grpId="3" animBg="1" advAuto="0"/>
      <p:bldP spid="233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3639"/>
          <a:stretch>
            <a:fillRect/>
          </a:stretch>
        </p:blipFill>
        <p:spPr>
          <a:xfrm>
            <a:off x="1058664" y="128202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/>
          <a:stretch>
            <a:fillRect/>
          </a:stretch>
        </p:blipFill>
        <p:spPr>
          <a:xfrm>
            <a:off x="1487685" y="468117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673237"/>
            <a:ext cx="1183683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Battaglia, Hamrick, &amp; Tenenbaum (2013) Simulation as an engine of physical scene understanding. </a:t>
            </a:r>
            <a:r>
              <a:rPr dirty="0"/>
              <a:t>Proceedings of the National Academy of Sciences  </a:t>
            </a:r>
          </a:p>
        </p:txBody>
      </p:sp>
      <p:sp>
        <p:nvSpPr>
          <p:cNvPr id="6" name="What kind of a program?"/>
          <p:cNvSpPr txBox="1">
            <a:spLocks/>
          </p:cNvSpPr>
          <p:nvPr/>
        </p:nvSpPr>
        <p:spPr>
          <a:xfrm>
            <a:off x="952500" y="745864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3446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3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9pPr>
          </a:lstStyle>
          <a:p>
            <a:pPr hangingPunct="1"/>
            <a:r>
              <a:rPr lang="en-US" sz="2800" b="1" i="1" u="sng" dirty="0" smtClean="0"/>
              <a:t>Working models of a domain</a:t>
            </a:r>
            <a:endParaRPr 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rPr dirty="0"/>
              <a:t>Tenenbaum, Kemp, Griffiths, &amp; Goodman (2011) How to grow a mind: Statistics, structure, and abstraction.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rPr dirty="0"/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301" grpId="2" animBg="1" advAuto="0"/>
      <p:bldP spid="303" grpId="3" animBg="1" advAuto="0"/>
      <p:bldP spid="304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715" y="1491916"/>
            <a:ext cx="5967663" cy="596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126" y="7670794"/>
            <a:ext cx="813334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smtClean="0"/>
              <a:t>He’s building his lab!</a:t>
            </a:r>
          </a:p>
          <a:p>
            <a:pPr algn="ctr"/>
            <a:r>
              <a:rPr lang="en-US" sz="3200" b="1" dirty="0" smtClean="0"/>
              <a:t>http</a:t>
            </a:r>
            <a:r>
              <a:rPr lang="en-US" sz="3200" b="1" dirty="0"/>
              <a:t>://</a:t>
            </a:r>
            <a:r>
              <a:rPr lang="en-US" sz="3200" b="1" dirty="0" err="1"/>
              <a:t>cicl.stanford.edu</a:t>
            </a:r>
            <a:r>
              <a:rPr lang="en-US" sz="3200" b="1" dirty="0"/>
              <a:t>/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4126" y="318175"/>
            <a:ext cx="813334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dirty="0" smtClean="0"/>
              <a:t>Thanks to Tobias </a:t>
            </a:r>
            <a:r>
              <a:rPr lang="en-US" sz="3200" b="1" dirty="0" err="1" smtClean="0"/>
              <a:t>Gerstenberg</a:t>
            </a:r>
            <a:r>
              <a:rPr lang="en-US" sz="3200" b="1" dirty="0" smtClean="0"/>
              <a:t> for the slides!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rPr dirty="0"/>
              <a:t>What kind of a program?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769" y="988934"/>
            <a:ext cx="5007113" cy="3361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(Causal) Bayesian networks"/>
          <p:cNvSpPr txBox="1"/>
          <p:nvPr/>
        </p:nvSpPr>
        <p:spPr>
          <a:xfrm>
            <a:off x="6687990" y="988934"/>
            <a:ext cx="52459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(Causal) Bayesian networks</a:t>
            </a:r>
          </a:p>
        </p:txBody>
      </p:sp>
      <p:sp>
        <p:nvSpPr>
          <p:cNvPr id="342" name="have “thick arrows”…"/>
          <p:cNvSpPr txBox="1"/>
          <p:nvPr/>
        </p:nvSpPr>
        <p:spPr>
          <a:xfrm>
            <a:off x="6687990" y="1665924"/>
            <a:ext cx="550433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have “thick arrows”</a:t>
            </a:r>
          </a:p>
          <a:p>
            <a:pPr marL="228600" indent="-228600">
              <a:buSzPct val="100000"/>
              <a:buChar char="•"/>
            </a:pPr>
            <a:r>
              <a:t>limited expressiveness</a:t>
            </a:r>
          </a:p>
          <a:p>
            <a:pPr marL="228600" indent="-228600">
              <a:buSzPct val="100000"/>
              <a:buChar char="•"/>
            </a:pPr>
            <a:r>
              <a:t>relationships between events / propositions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551165" y="4703767"/>
            <a:ext cx="11641156" cy="4169866"/>
            <a:chOff x="0" y="-312819"/>
            <a:chExt cx="11641155" cy="4169865"/>
          </a:xfrm>
        </p:grpSpPr>
        <p:sp>
          <p:nvSpPr>
            <p:cNvPr id="343" name="Probabilistic programs"/>
            <p:cNvSpPr txBox="1"/>
            <p:nvPr/>
          </p:nvSpPr>
          <p:spPr>
            <a:xfrm>
              <a:off x="6136825" y="-312819"/>
              <a:ext cx="4390848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5200"/>
                </a:lnSpc>
                <a:defRPr sz="32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Probabilistic programs</a:t>
              </a:r>
            </a:p>
          </p:txBody>
        </p:sp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5312"/>
              <a:ext cx="5715728" cy="370083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45" name="have rich compositionality…"/>
            <p:cNvSpPr txBox="1"/>
            <p:nvPr/>
          </p:nvSpPr>
          <p:spPr>
            <a:xfrm>
              <a:off x="6136825" y="364545"/>
              <a:ext cx="5504330" cy="349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buSzPct val="100000"/>
                <a:buChar char="•"/>
              </a:pPr>
              <a:r>
                <a:rPr dirty="0"/>
                <a:t>have rich compositionality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provide a complete specification of the domain (nothing hidden behind arrows)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support productive inferences 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support reasoning about events, properties, agents, objects, …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53" name="Goodman, Tenenbaum, &amp; Gerstenberg (2015) Concepts in a probabilistic language of thought. The Conceptual Mind: New Directions in the Study of Concepts"/>
          <p:cNvSpPr/>
          <p:nvPr/>
        </p:nvSpPr>
        <p:spPr>
          <a:xfrm>
            <a:off x="43135" y="8766106"/>
            <a:ext cx="1291853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900039" y="3106173"/>
            <a:ext cx="3866788" cy="3529016"/>
            <a:chOff x="0" y="0"/>
            <a:chExt cx="3866787" cy="3529015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0" y="836615"/>
              <a:ext cx="2019009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r>
                <a:t>“A giraffe with a blue ribbon around its neck eats ice cream.”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Language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  <p:bldP spid="358" grpId="1" animBg="1" advAuto="0"/>
      <p:bldP spid="365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xfrm>
            <a:off x="409073" y="0"/>
            <a:ext cx="12248148" cy="711300"/>
          </a:xfrm>
          <a:prstGeom prst="rect">
            <a:avLst/>
          </a:prstGeom>
        </p:spPr>
        <p:txBody>
          <a:bodyPr>
            <a:normAutofit/>
          </a:bodyPr>
          <a:lstStyle>
            <a:lvl1pPr defTabSz="344677">
              <a:defRPr sz="3539"/>
            </a:lvl1pPr>
          </a:lstStyle>
          <a:p>
            <a:r>
              <a:rPr lang="en-US" dirty="0" smtClean="0"/>
              <a:t>Probabilistic inference</a:t>
            </a:r>
            <a:endParaRPr dirty="0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2" y="1034715"/>
            <a:ext cx="1510632" cy="1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813E-6 -9.89583E-7 L 0.34057 -0.0008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9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 advAuto="0"/>
      <p:bldP spid="439" grpId="0" animBg="1" advAuto="0"/>
      <p:bldP spid="45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40" dirty="0" smtClean="0"/>
              <a:t>“Where is this in the brain?”</a:t>
            </a:r>
            <a:endParaRPr lang="en-US" sz="35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40" y="1910013"/>
            <a:ext cx="3492500" cy="2324100"/>
          </a:xfrm>
          <a:prstGeom prst="rect">
            <a:avLst/>
          </a:prstGeom>
        </p:spPr>
      </p:pic>
      <p:pic>
        <p:nvPicPr>
          <p:cNvPr id="5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6281" y="1653971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5029200" y="2598821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6737" y="2766760"/>
            <a:ext cx="842210" cy="7950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?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9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92" y="5744708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936" y="6280485"/>
            <a:ext cx="2293015" cy="2534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47" y="7296628"/>
            <a:ext cx="2308724" cy="1540061"/>
          </a:xfrm>
          <a:prstGeom prst="rect">
            <a:avLst/>
          </a:prstGeom>
        </p:spPr>
      </p:pic>
      <p:pic>
        <p:nvPicPr>
          <p:cNvPr id="1026" name="Picture 2" descr="https://d2v9y0dukr6mq2.cloudfront.net/video/thumbnail/Vd3bj2jPe/female-scientist-working-at-the-laboratory-scientist-cure-woman-scientist-check-test-tube-with-reagents-lab-scientist-observing-liquid-in-laboratory-worker-doing-science-laboratory-research_sxl67vn6tx_thumbnail-full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11" y="5486401"/>
            <a:ext cx="2802020" cy="15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946358" y="6665495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47459" y="6208295"/>
            <a:ext cx="2861643" cy="1852863"/>
          </a:xfrm>
          <a:prstGeom prst="rect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pic>
      <p:cxnSp>
        <p:nvCxnSpPr>
          <p:cNvPr id="16" name="Straight Connector 15"/>
          <p:cNvCxnSpPr/>
          <p:nvPr/>
        </p:nvCxnSpPr>
        <p:spPr>
          <a:xfrm>
            <a:off x="770021" y="1034716"/>
            <a:ext cx="11742821" cy="3633537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721895" y="890338"/>
            <a:ext cx="11502189" cy="3729788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Why WebPPL?</a:t>
            </a:r>
          </a:p>
        </p:txBody>
      </p:sp>
      <p:pic>
        <p:nvPicPr>
          <p:cNvPr id="37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570497" y="5046371"/>
            <a:ext cx="7863807" cy="76201"/>
          </a:xfrm>
          <a:prstGeom prst="rect">
            <a:avLst/>
          </a:prstGeom>
        </p:spPr>
      </p:pic>
      <p:pic>
        <p:nvPicPr>
          <p:cNvPr id="37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WebPPL</a:t>
            </a:r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rPr dirty="0"/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rPr dirty="0"/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3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Stan, Anglican, Alchemy, BUGS, Edward, PyMC</a:t>
            </a:r>
          </a:p>
          <a:p>
            <a:pPr marL="228600" indent="-228600">
              <a:buSzPct val="100000"/>
              <a:buChar char="•"/>
            </a:pPr>
            <a:r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t>faster (for the models that can be expressed)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>
            <a:spLocks noGrp="1"/>
          </p:cNvSpPr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756951" y="3981450"/>
            <a:ext cx="1149089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t>http://bit.do/webppl</a:t>
            </a:r>
          </a:p>
        </p:txBody>
      </p:sp>
      <p:sp>
        <p:nvSpPr>
          <p:cNvPr id="3" name="http://bit.do/webppl"/>
          <p:cNvSpPr txBox="1"/>
          <p:nvPr/>
        </p:nvSpPr>
        <p:spPr>
          <a:xfrm>
            <a:off x="2954198" y="5990103"/>
            <a:ext cx="7909217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smtClean="0"/>
              <a:t>notes/1_webppl_basics.md</a:t>
            </a:r>
            <a:endParaRPr sz="5000"/>
          </a:p>
        </p:txBody>
      </p:sp>
      <p:sp>
        <p:nvSpPr>
          <p:cNvPr id="4" name="http://bit.do/webppl"/>
          <p:cNvSpPr txBox="1"/>
          <p:nvPr/>
        </p:nvSpPr>
        <p:spPr>
          <a:xfrm>
            <a:off x="2989827" y="7373471"/>
            <a:ext cx="5237011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dirty="0" smtClean="0"/>
              <a:t>http://</a:t>
            </a:r>
            <a:r>
              <a:rPr lang="en-US" sz="5000" dirty="0" err="1" smtClean="0"/>
              <a:t>webppl.org</a:t>
            </a:r>
            <a:endParaRPr sz="5000" dirty="0"/>
          </a:p>
        </p:txBody>
      </p:sp>
      <p:sp>
        <p:nvSpPr>
          <p:cNvPr id="2" name="Right Arrow 1"/>
          <p:cNvSpPr/>
          <p:nvPr/>
        </p:nvSpPr>
        <p:spPr>
          <a:xfrm>
            <a:off x="1532965" y="6454588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2965" y="7906871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&quot;Progress in science depends on new techniques, new discoveries and new ideas, probably in that order.&quot;…"/>
          <p:cNvSpPr txBox="1"/>
          <p:nvPr/>
        </p:nvSpPr>
        <p:spPr>
          <a:xfrm>
            <a:off x="628383" y="4933949"/>
            <a:ext cx="11748034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5800"/>
              </a:lnSpc>
              <a:defRPr sz="3700"/>
            </a:pPr>
            <a:r>
              <a:t>"Progress in science depends on new techniques, new discoveries and new ideas, probably in that order." </a:t>
            </a:r>
          </a:p>
          <a:p>
            <a:pPr algn="r">
              <a:lnSpc>
                <a:spcPts val="5800"/>
              </a:lnSpc>
              <a:defRPr sz="3700"/>
            </a:pPr>
            <a:r>
              <a:t>-Sydney Brenner</a:t>
            </a:r>
          </a:p>
        </p:txBody>
      </p:sp>
      <p:pic>
        <p:nvPicPr>
          <p:cNvPr id="107" name="diy_small.jpg" descr="diy_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351" y="374650"/>
            <a:ext cx="5981910" cy="3279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declare variables</a:t>
            </a:r>
          </a:p>
          <a:p>
            <a:r>
              <a:t>data formats: numbers, strings, logicals, objects, arrays</a:t>
            </a:r>
          </a:p>
          <a:p>
            <a:r>
              <a:t>if-then-statements</a:t>
            </a:r>
          </a:p>
          <a:p>
            <a:r>
              <a:t>defining functions</a:t>
            </a:r>
          </a:p>
          <a:p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WebPPL = purely functional programming language 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t> write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t>loops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t> statements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t> create higher-order functions and recursive functions </a:t>
            </a:r>
          </a:p>
          <a:p>
            <a:pPr marL="1300574" lvl="2" indent="-411574">
              <a:buChar char="-"/>
            </a:pPr>
            <a:r>
              <a:t>for example: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t> = apply a function to each element of a list (like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t> loop)</a:t>
            </a:r>
          </a:p>
        </p:txBody>
      </p:sp>
      <p:sp>
        <p:nvSpPr>
          <p:cNvPr id="391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147523"/>
            <a:ext cx="1251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</a:t>
            </a:r>
            <a:r>
              <a:rPr dirty="0"/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rPr dirty="0"/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666858"/>
            <a:ext cx="1256039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Goodman, Mansinghka, Roy, Bonawitz, &amp; Tenenbaum (2008) Church: A language for generative models. </a:t>
            </a:r>
            <a:r>
              <a:rPr dirty="0"/>
              <a:t>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  <p:bldP spid="409" grpId="2" animBg="1" advAuto="0"/>
      <p:bldP spid="410" grpId="3" animBg="1" advAuto="0"/>
      <p:bldP spid="411" grpId="4" animBg="1" advAuto="0"/>
      <p:bldP spid="412" grpId="5" animBg="1" advAuto="0"/>
      <p:bldP spid="413" grpId="6" animBg="1" advAuto="0"/>
      <p:bldP spid="414" grpId="7" animBg="1" advAuto="0"/>
      <p:bldP spid="415" grpId="8" animBg="1" advAuto="0"/>
      <p:bldP spid="416" grpId="9" animBg="1" advAuto="0"/>
      <p:bldP spid="417" grpId="10" animBg="1" advAuto="0"/>
      <p:bldP spid="418" grpId="11" animBg="1" advAuto="0"/>
      <p:bldP spid="419" grpId="12" animBg="1" advAuto="0"/>
      <p:bldP spid="420" grpId="14" animBg="1" advAuto="0"/>
      <p:bldP spid="421" grpId="13" animBg="1" advAuto="0"/>
      <p:bldP spid="427" grpId="16" animBg="1" advAuto="0"/>
      <p:bldP spid="428" grpId="15" animBg="1" advAuto="0"/>
      <p:bldP spid="430" grpId="17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2" animBg="1" advAuto="0"/>
      <p:bldP spid="478" grpId="3" animBg="1" advAuto="0"/>
      <p:bldP spid="482" grpId="4" animBg="1" advAuto="0"/>
      <p:bldP spid="489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endParaRPr/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Tug of War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8209901"/>
            <a:ext cx="12465712" cy="113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300" smtClean="0"/>
              <a:t>Ullman</a:t>
            </a:r>
            <a:r>
              <a:rPr sz="2300" dirty="0"/>
              <a:t>, Stuhlmüller, Goodman, &amp; Tenenbaum </a:t>
            </a:r>
            <a:r>
              <a:rPr sz="2300" dirty="0" smtClean="0"/>
              <a:t>(</a:t>
            </a:r>
            <a:r>
              <a:rPr lang="en-US" sz="2300" dirty="0" smtClean="0"/>
              <a:t>2018</a:t>
            </a:r>
            <a:r>
              <a:rPr sz="2300" dirty="0" smtClean="0"/>
              <a:t>) </a:t>
            </a:r>
            <a:r>
              <a:rPr sz="2300" dirty="0"/>
              <a:t>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496301"/>
            <a:ext cx="1106088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Goodman &amp; Stuhlmüller (2013) Knowledge and implicature: Modeling language understanding as social cognition. </a:t>
            </a:r>
            <a:r>
              <a:rPr dirty="0"/>
              <a:t>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>
            <a:spLocks noGrp="1"/>
          </p:cNvSpPr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http://web.mit.edu/tger/www/papers/Concepts in a probabilistic language of thought (Goodman, Tenenbaum, Gerstenberg, 2014).pdf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http://web.mit.edu/tger/www/papers/Intuitive Theories, Gerstenberg, Tenenbaum, 2017.pdf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/>
              </a:rPr>
              <a:t>https://probmods.org/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/>
              </a:rPr>
              <a:t>http://webppl.org/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/>
              </a:rPr>
              <a:t>http://dippl.org/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/>
              </a:rPr>
              <a:t>https://github.com/probmods/webppl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/>
              </a:rPr>
              <a:t>http://webppl.readthedocs.io/en/master/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/>
              </a:rPr>
              <a:t>http://agentmodels.org/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/>
              </a:rPr>
              <a:t>http://probabilistic-programming.org/wiki/Home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3574714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/>
          <p:cNvGrpSpPr/>
          <p:nvPr/>
        </p:nvGrpSpPr>
        <p:grpSpPr>
          <a:xfrm>
            <a:off x="2914587" y="793750"/>
            <a:ext cx="9969501" cy="5613401"/>
            <a:chOff x="0" y="0"/>
            <a:chExt cx="9969500" cy="5613400"/>
          </a:xfrm>
        </p:grpSpPr>
        <p:pic>
          <p:nvPicPr>
            <p:cNvPr id="11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  <p:bldP spid="13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1544</Words>
  <Application>Microsoft Macintosh PowerPoint</Application>
  <PresentationFormat>Custom</PresentationFormat>
  <Paragraphs>289</Paragraphs>
  <Slides>45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Avenir Black</vt:lpstr>
      <vt:lpstr>Avenir Book</vt:lpstr>
      <vt:lpstr>Avenir Book Oblique</vt:lpstr>
      <vt:lpstr>Avenir Heavy</vt:lpstr>
      <vt:lpstr>Chalkduster</vt:lpstr>
      <vt:lpstr>Courier</vt:lpstr>
      <vt:lpstr>Gill Sans</vt:lpstr>
      <vt:lpstr>Helvetica</vt:lpstr>
      <vt:lpstr>Helvetica Light</vt:lpstr>
      <vt:lpstr>Helvetica Neue</vt:lpstr>
      <vt:lpstr>궁서체</vt:lpstr>
      <vt:lpstr>White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computational model of tug of war</vt:lpstr>
      <vt:lpstr>PowerPoint Presentation</vt:lpstr>
      <vt:lpstr>PowerPoint Presentation</vt:lpstr>
      <vt:lpstr>Outline</vt:lpstr>
      <vt:lpstr>What is thinking?</vt:lpstr>
      <vt:lpstr>What is thinking?</vt:lpstr>
      <vt:lpstr>What kind of a program?</vt:lpstr>
      <vt:lpstr>What kind of a program?</vt:lpstr>
      <vt:lpstr>What kind of a program?</vt:lpstr>
      <vt:lpstr>Probabilistic language of thought hypothesis</vt:lpstr>
      <vt:lpstr>Probabilistic language of thought hypothesis</vt:lpstr>
      <vt:lpstr>Probabilistic inference</vt:lpstr>
      <vt:lpstr>“Where is this in the brain?”</vt:lpstr>
      <vt:lpstr>PowerPoint Presentation</vt:lpstr>
      <vt:lpstr>Why WebPPL?</vt:lpstr>
      <vt:lpstr>PowerPoint Presentation</vt:lpstr>
      <vt:lpstr>PowerPoint Presentation</vt:lpstr>
      <vt:lpstr>PowerPoint Presentation</vt:lpstr>
      <vt:lpstr>WebPPL basics</vt:lpstr>
      <vt:lpstr>WebPPL basics</vt:lpstr>
      <vt:lpstr>PowerPoint Presentation</vt:lpstr>
      <vt:lpstr>Building generative models</vt:lpstr>
      <vt:lpstr>Building generative models</vt:lpstr>
      <vt:lpstr>Building generative models</vt:lpstr>
      <vt:lpstr>PowerPoint Presentation</vt:lpstr>
      <vt:lpstr>Doing inference</vt:lpstr>
      <vt:lpstr>Doing inference</vt:lpstr>
      <vt:lpstr>Doing inference</vt:lpstr>
      <vt:lpstr>PowerPoint Presentation</vt:lpstr>
      <vt:lpstr>Some more cool examples: Program induction</vt:lpstr>
      <vt:lpstr>Some more cool examples: Pragmatic inference</vt:lpstr>
      <vt:lpstr>Resources: theory</vt:lpstr>
      <vt:lpstr>Resources: practice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Microsoft Office User</cp:lastModifiedBy>
  <cp:revision>25</cp:revision>
  <dcterms:modified xsi:type="dcterms:W3CDTF">2018-08-15T13:36:39Z</dcterms:modified>
</cp:coreProperties>
</file>